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57" r:id="rId5"/>
    <p:sldId id="264" r:id="rId6"/>
    <p:sldId id="261" r:id="rId7"/>
    <p:sldId id="259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11" b="2300"/>
          <a:stretch/>
        </p:blipFill>
        <p:spPr>
          <a:xfrm>
            <a:off x="10505478" y="3494"/>
            <a:ext cx="1686522" cy="102679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9699"/>
            <a:ext cx="1628827" cy="89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05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15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882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1500" y="365125"/>
            <a:ext cx="8663978" cy="84454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11" b="2300"/>
          <a:stretch/>
        </p:blipFill>
        <p:spPr>
          <a:xfrm>
            <a:off x="10505478" y="3494"/>
            <a:ext cx="1686522" cy="102679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9699"/>
            <a:ext cx="1628827" cy="89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84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71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9352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079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456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373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373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996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845EB-6A90-491A-9C38-81C1CD5B2C57}" type="datetimeFigureOut">
              <a:rPr lang="es-CO" smtClean="0"/>
              <a:t>29/11/2018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5FA0B-EA6D-41A4-B34B-B0EF84DAC8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033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iedadescientificas.com/userfiles/file/LEYES/1090%2006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600" y="1636958"/>
            <a:ext cx="9144000" cy="2387600"/>
          </a:xfrm>
        </p:spPr>
        <p:txBody>
          <a:bodyPr>
            <a:normAutofit/>
          </a:bodyPr>
          <a:lstStyle/>
          <a:p>
            <a:r>
              <a:rPr lang="es-CO" sz="4000" dirty="0"/>
              <a:t>Perspectiva de la regulación de las practicas en psicología </a:t>
            </a:r>
            <a:r>
              <a:rPr lang="es-CO" sz="4000" dirty="0" smtClean="0"/>
              <a:t>clínica: un trabajo conjunto entre el estado y la academia</a:t>
            </a:r>
            <a:endParaRPr lang="es-CO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4080" y="5217478"/>
            <a:ext cx="11297920" cy="1935162"/>
          </a:xfrm>
        </p:spPr>
        <p:txBody>
          <a:bodyPr>
            <a:normAutofit/>
          </a:bodyPr>
          <a:lstStyle/>
          <a:p>
            <a:pPr algn="r"/>
            <a:r>
              <a:rPr lang="es-CO" dirty="0" smtClean="0"/>
              <a:t>Claudia </a:t>
            </a:r>
            <a:r>
              <a:rPr lang="es-CO" dirty="0" err="1" smtClean="0"/>
              <a:t>Caycedo</a:t>
            </a:r>
            <a:r>
              <a:rPr lang="es-CO" dirty="0" smtClean="0"/>
              <a:t> Espinel</a:t>
            </a:r>
          </a:p>
          <a:p>
            <a:pPr algn="r"/>
            <a:r>
              <a:rPr lang="es-CO" dirty="0" smtClean="0"/>
              <a:t>Decana Facultad de Psicología Fundación Universitaria Konrad Lorenz</a:t>
            </a:r>
          </a:p>
          <a:p>
            <a:pPr algn="r"/>
            <a:r>
              <a:rPr lang="es-CO" dirty="0" smtClean="0"/>
              <a:t>Presidente saliente de las Asociación Colombiana de Facultades de Psicología</a:t>
            </a:r>
          </a:p>
        </p:txBody>
      </p:sp>
      <p:pic>
        <p:nvPicPr>
          <p:cNvPr id="5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11" b="2300"/>
          <a:stretch/>
        </p:blipFill>
        <p:spPr>
          <a:xfrm>
            <a:off x="10464800" y="3494"/>
            <a:ext cx="1727200" cy="105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69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ANEXO TÉCNICO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Inclusión de elementos específicos de la práctica en psicología.</a:t>
            </a:r>
          </a:p>
          <a:p>
            <a:endParaRPr lang="es-CO" dirty="0"/>
          </a:p>
          <a:p>
            <a:r>
              <a:rPr lang="es-CO" dirty="0"/>
              <a:t>Escenarios no clínicos para la práctica clínica.</a:t>
            </a:r>
          </a:p>
        </p:txBody>
      </p:sp>
    </p:spTree>
    <p:extLst>
      <p:ext uri="{BB962C8B-B14F-4D97-AF65-F5344CB8AC3E}">
        <p14:creationId xmlns:p14="http://schemas.microsoft.com/office/powerpoint/2010/main" val="3565171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200" dirty="0" smtClean="0"/>
              <a:t>ESTADO ACTUAL DE LAS PRACTICAS CLÍNICAS EN EL PAÍS</a:t>
            </a:r>
            <a:endParaRPr lang="es-CO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Últimos semestres de formación.</a:t>
            </a:r>
          </a:p>
          <a:p>
            <a:r>
              <a:rPr lang="es-CO" dirty="0" smtClean="0"/>
              <a:t>Entre uno y tres periodos académicos (entre 16 y 20 semanas). </a:t>
            </a:r>
          </a:p>
          <a:p>
            <a:r>
              <a:rPr lang="es-CO" dirty="0" smtClean="0"/>
              <a:t>Intensidad horaria semanal que fluctúa entre 10 y 40 horas en función de los créditos académicos asignados por el programa. </a:t>
            </a:r>
          </a:p>
          <a:p>
            <a:r>
              <a:rPr lang="es-CO" dirty="0" smtClean="0"/>
              <a:t>Escenarios como cárceles, empresas, </a:t>
            </a:r>
            <a:r>
              <a:rPr lang="es-CO" dirty="0" err="1" smtClean="0"/>
              <a:t>ONGs</a:t>
            </a:r>
            <a:r>
              <a:rPr lang="es-CO" dirty="0" smtClean="0"/>
              <a:t>, IPS e instituciones educativas, etc., de acuerdo con el área y las necesidades de la institución. </a:t>
            </a:r>
          </a:p>
          <a:p>
            <a:r>
              <a:rPr lang="es-CO" dirty="0" smtClean="0"/>
              <a:t>Supervisión /asesoría con duración y frecuencia variable. </a:t>
            </a:r>
          </a:p>
        </p:txBody>
      </p:sp>
    </p:spTree>
    <p:extLst>
      <p:ext uri="{BB962C8B-B14F-4D97-AF65-F5344CB8AC3E}">
        <p14:creationId xmlns:p14="http://schemas.microsoft.com/office/powerpoint/2010/main" val="2018161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200" dirty="0" smtClean="0"/>
              <a:t>ESTADO ACTUAL DE LAS PRACTICAS CLÍNICAS EN EL PAÍS</a:t>
            </a:r>
            <a:endParaRPr lang="es-CO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69114"/>
          </a:xfrm>
        </p:spPr>
        <p:txBody>
          <a:bodyPr>
            <a:normAutofit/>
          </a:bodyPr>
          <a:lstStyle/>
          <a:p>
            <a:r>
              <a:rPr lang="es-CO" dirty="0" smtClean="0"/>
              <a:t>Todos los programas que han sido autorizados para su funcionamiento, incluyen en su Plan de Estudios contenidos relacionados con el área de la salud. </a:t>
            </a:r>
          </a:p>
          <a:p>
            <a:r>
              <a:rPr lang="es-CO" dirty="0" smtClean="0"/>
              <a:t>En ningún caso se observa que el 50% de los contenidos del plan de estudios se relacione con aspectos propios del área de la salud</a:t>
            </a:r>
          </a:p>
          <a:p>
            <a:r>
              <a:rPr lang="es-CO" dirty="0" smtClean="0"/>
              <a:t>En programas con una formación de pregrado fuerte en psicología clínica, el porcentaje de aspectos relacionados directamente con el área de la salud no supera el 30%. </a:t>
            </a:r>
          </a:p>
          <a:p>
            <a:r>
              <a:rPr lang="es-CO" dirty="0" smtClean="0"/>
              <a:t>No todos los programas de psicología cuentan con un plan de estudios que incluye prácticas clínicas o en salud.  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044744" y="6336406"/>
            <a:ext cx="4607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Sandoval-Escobar, 2018 comunicación personal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959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ANTECEDENTES DEL PROBLEMA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1833" y="1349107"/>
            <a:ext cx="10984605" cy="5000178"/>
          </a:xfrm>
        </p:spPr>
        <p:txBody>
          <a:bodyPr>
            <a:normAutofit fontScale="92500" lnSpcReduction="20000"/>
          </a:bodyPr>
          <a:lstStyle/>
          <a:p>
            <a:r>
              <a:rPr lang="es-CO" dirty="0" smtClean="0"/>
              <a:t>137 </a:t>
            </a:r>
            <a:r>
              <a:rPr lang="es-CO" dirty="0"/>
              <a:t>programas de formación en psicología en funcionamiento con RC y aproximadamente 27 nuevos programas en trámite ante el MEN.</a:t>
            </a:r>
          </a:p>
          <a:p>
            <a:endParaRPr lang="es-CO" dirty="0"/>
          </a:p>
          <a:p>
            <a:r>
              <a:rPr lang="es-CO" dirty="0"/>
              <a:t>Posibilidad de ejercer en cualquier campo con el grado de psicólogo.</a:t>
            </a:r>
          </a:p>
          <a:p>
            <a:endParaRPr lang="es-CO" dirty="0"/>
          </a:p>
          <a:p>
            <a:r>
              <a:rPr lang="es-CO" dirty="0"/>
              <a:t>Formación en psicología clínica en los programas existentes.</a:t>
            </a:r>
          </a:p>
          <a:p>
            <a:endParaRPr lang="es-CO" dirty="0"/>
          </a:p>
          <a:p>
            <a:r>
              <a:rPr lang="es-CO" dirty="0"/>
              <a:t>Prácticas en psicología clínica en programas virtuales o a distancia. </a:t>
            </a:r>
          </a:p>
          <a:p>
            <a:endParaRPr lang="es-CO" dirty="0"/>
          </a:p>
          <a:p>
            <a:r>
              <a:rPr lang="es-CO" dirty="0"/>
              <a:t>Desarrollo de las prácticas de psicología en escenarios clínicos y no clínicos. </a:t>
            </a:r>
          </a:p>
          <a:p>
            <a:endParaRPr lang="es-CO" dirty="0"/>
          </a:p>
          <a:p>
            <a:r>
              <a:rPr lang="es-CO" dirty="0"/>
              <a:t>Cobertura del servicio.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23520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ELEMENTOS DE REGLAMENTACIÓN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858297"/>
            <a:ext cx="9102214" cy="2875935"/>
          </a:xfrm>
        </p:spPr>
        <p:txBody>
          <a:bodyPr/>
          <a:lstStyle/>
          <a:p>
            <a:pPr algn="just"/>
            <a:r>
              <a:rPr lang="es-CO" dirty="0"/>
              <a:t>Ley 1090 de 2006.</a:t>
            </a:r>
          </a:p>
          <a:p>
            <a:pPr algn="just"/>
            <a:r>
              <a:rPr lang="es-CO" dirty="0"/>
              <a:t>Decreto 780  de 2016.</a:t>
            </a:r>
          </a:p>
          <a:p>
            <a:pPr algn="just"/>
            <a:r>
              <a:rPr lang="es-CO" dirty="0"/>
              <a:t>Código deontológico, doctrinas y resoluciones sobre confidencialidad e historia clínica en psicología.</a:t>
            </a:r>
          </a:p>
          <a:p>
            <a:pPr algn="just"/>
            <a:r>
              <a:rPr lang="es-CO" dirty="0"/>
              <a:t>CINE.</a:t>
            </a:r>
          </a:p>
        </p:txBody>
      </p:sp>
    </p:spTree>
    <p:extLst>
      <p:ext uri="{BB962C8B-B14F-4D97-AF65-F5344CB8AC3E}">
        <p14:creationId xmlns:p14="http://schemas.microsoft.com/office/powerpoint/2010/main" val="1882098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/>
              <a:t>Respecto a los roles profesionales, esta ley afirma que los psicólogos titulados podrán ejercer labores de evaluación e intervención en casos clínicos, rehabilitación, procesos organizacionales, sociales y en general, en aquellos campos que ameriten su intervención de forma individual o colectiva. Lo anterior implica que solamente con los estudios de pregrado, un graduado de psicología puede obtener la tarjeta profesional, la cual lo faculta para ejercer en cualquier área (Sandoval-Escobar, 2018 comunicación personal).  </a:t>
            </a:r>
          </a:p>
          <a:p>
            <a:endParaRPr lang="es-CO" u="sng" dirty="0" smtClean="0">
              <a:hlinkClick r:id="rId2"/>
            </a:endParaRPr>
          </a:p>
          <a:p>
            <a:pPr marL="0" indent="0">
              <a:buNone/>
            </a:pPr>
            <a:r>
              <a:rPr lang="es-CO" u="sng" dirty="0" smtClean="0">
                <a:hlinkClick r:id="rId2"/>
              </a:rPr>
              <a:t>http://www.sociedadescientificas.com/userfiles/file/LEYES/1090%2006.pdf</a:t>
            </a:r>
            <a:r>
              <a:rPr lang="es-CO" dirty="0" smtClean="0"/>
              <a:t> 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62661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200" dirty="0" smtClean="0"/>
              <a:t>LEY 1090 DE 2006: TÍTULO </a:t>
            </a:r>
            <a:r>
              <a:rPr lang="es-CO" sz="3200" dirty="0"/>
              <a:t>III</a:t>
            </a:r>
            <a:br>
              <a:rPr lang="es-CO" sz="3200" dirty="0"/>
            </a:br>
            <a:r>
              <a:rPr lang="es-CO" sz="3200" dirty="0"/>
              <a:t>DE LA ACTIVIDAD PROFESIONAL DEL PSICÓLOGO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O" dirty="0" smtClean="0"/>
              <a:t>“</a:t>
            </a:r>
            <a:r>
              <a:rPr lang="es-CO" dirty="0"/>
              <a:t>Se concluye que, independientemente del área en que se desempeña en </a:t>
            </a:r>
            <a:r>
              <a:rPr lang="es-CO" dirty="0" smtClean="0"/>
              <a:t>el ejercicio </a:t>
            </a:r>
            <a:r>
              <a:rPr lang="es-CO" dirty="0"/>
              <a:t>tanto público como privado, pertenece privilegiadamente al ámbito de la </a:t>
            </a:r>
            <a:r>
              <a:rPr lang="es-CO" dirty="0" smtClean="0"/>
              <a:t>salud, motivo </a:t>
            </a:r>
            <a:r>
              <a:rPr lang="es-CO" dirty="0"/>
              <a:t>por el cual se considera al psicólogo también como un profesional de la </a:t>
            </a:r>
            <a:r>
              <a:rPr lang="es-CO" dirty="0" smtClean="0"/>
              <a:t>salud” (pp. 1)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smtClean="0"/>
              <a:t>b. </a:t>
            </a:r>
            <a:r>
              <a:rPr lang="es-CO" dirty="0"/>
              <a:t>Diseño, ejecución, dirección y control de programas de diagnóstico, evaluación </a:t>
            </a:r>
            <a:r>
              <a:rPr lang="es-CO" dirty="0" smtClean="0"/>
              <a:t>e intervención </a:t>
            </a:r>
            <a:r>
              <a:rPr lang="es-CO" dirty="0"/>
              <a:t>psicológica en las distintas áreas de la Psicología aplicada;</a:t>
            </a:r>
            <a:endParaRPr lang="es-CO" dirty="0" smtClean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smtClean="0"/>
              <a:t>c. </a:t>
            </a:r>
            <a:r>
              <a:rPr lang="es-CO" dirty="0"/>
              <a:t>Evaluación, pronóstico y tratamiento de las disfunciones personales en </a:t>
            </a:r>
            <a:r>
              <a:rPr lang="es-CO" dirty="0" smtClean="0"/>
              <a:t>los diferentes </a:t>
            </a:r>
            <a:r>
              <a:rPr lang="es-CO" dirty="0"/>
              <a:t>contextos de la vida. Bajo criterios científicos y éticos se valdrán de </a:t>
            </a:r>
            <a:r>
              <a:rPr lang="es-CO" dirty="0" smtClean="0"/>
              <a:t>las interconsultas </a:t>
            </a:r>
            <a:r>
              <a:rPr lang="es-CO" dirty="0"/>
              <a:t>requeridas o hará las remisiones necesarias, a otros profesionales;</a:t>
            </a:r>
          </a:p>
        </p:txBody>
      </p:sp>
    </p:spTree>
    <p:extLst>
      <p:ext uri="{BB962C8B-B14F-4D97-AF65-F5344CB8AC3E}">
        <p14:creationId xmlns:p14="http://schemas.microsoft.com/office/powerpoint/2010/main" val="380350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3656" y="365125"/>
            <a:ext cx="8340144" cy="1325563"/>
          </a:xfrm>
        </p:spPr>
        <p:txBody>
          <a:bodyPr/>
          <a:lstStyle/>
          <a:p>
            <a:r>
              <a:rPr lang="es-CO" dirty="0"/>
              <a:t>ASPECTOS A TENER EN CUENTA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79417"/>
            <a:ext cx="10868696" cy="3596380"/>
          </a:xfrm>
        </p:spPr>
        <p:txBody>
          <a:bodyPr>
            <a:normAutofit/>
          </a:bodyPr>
          <a:lstStyle/>
          <a:p>
            <a:pPr algn="just"/>
            <a:r>
              <a:rPr lang="es-CO" sz="3200" dirty="0"/>
              <a:t>Evaluación de los escenarios no clínicos. </a:t>
            </a:r>
          </a:p>
          <a:p>
            <a:pPr algn="just"/>
            <a:r>
              <a:rPr lang="es-CO" sz="3200" dirty="0"/>
              <a:t>Proporción de cupos cubiertos por convenios docencia servicio e Interinstitucionales. </a:t>
            </a:r>
          </a:p>
          <a:p>
            <a:pPr algn="just"/>
            <a:r>
              <a:rPr lang="es-CO" sz="3200" dirty="0"/>
              <a:t>Evaluación periódica de los convenios y condiciones institucionales de la entidades de práctica.</a:t>
            </a:r>
          </a:p>
          <a:p>
            <a:pPr algn="just"/>
            <a:r>
              <a:rPr lang="es-CO" sz="3200" dirty="0"/>
              <a:t>Supervisión calificada en el escenario de práctica.</a:t>
            </a:r>
          </a:p>
          <a:p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2652104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CONDICIONES DE CALIDAD 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825625"/>
            <a:ext cx="8576256" cy="4351338"/>
          </a:xfrm>
        </p:spPr>
        <p:txBody>
          <a:bodyPr>
            <a:normAutofit fontScale="92500" lnSpcReduction="10000"/>
          </a:bodyPr>
          <a:lstStyle/>
          <a:p>
            <a:r>
              <a:rPr lang="es-CO" dirty="0"/>
              <a:t>La práctica profesional como estrategia pedagógica.</a:t>
            </a:r>
          </a:p>
          <a:p>
            <a:r>
              <a:rPr lang="es-CO" dirty="0"/>
              <a:t>Modelo de prácticas.</a:t>
            </a:r>
          </a:p>
          <a:p>
            <a:r>
              <a:rPr lang="es-CO" dirty="0"/>
              <a:t>Modelo de supervisión.</a:t>
            </a:r>
          </a:p>
          <a:p>
            <a:pPr lvl="1"/>
            <a:r>
              <a:rPr lang="es-CO" dirty="0"/>
              <a:t>Rol del supervisor.</a:t>
            </a:r>
          </a:p>
          <a:p>
            <a:pPr lvl="1"/>
            <a:r>
              <a:rPr lang="es-CO" dirty="0"/>
              <a:t>Supervisor universitario /supervisor del escenario de práctica. </a:t>
            </a:r>
          </a:p>
          <a:p>
            <a:r>
              <a:rPr lang="es-CO" dirty="0"/>
              <a:t>Competencias a desarrollar y delegación progresiva de funciones.</a:t>
            </a:r>
          </a:p>
          <a:p>
            <a:r>
              <a:rPr lang="es-CO" dirty="0"/>
              <a:t>Condiciones del escenario de prácticas clínico y no clínico.</a:t>
            </a:r>
          </a:p>
          <a:p>
            <a:r>
              <a:rPr lang="es-CO" dirty="0"/>
              <a:t>Condiciones del convenio.</a:t>
            </a:r>
          </a:p>
          <a:p>
            <a:r>
              <a:rPr lang="es-CO" dirty="0"/>
              <a:t>Perfil del supervisor del escenario de práctica.</a:t>
            </a:r>
          </a:p>
        </p:txBody>
      </p:sp>
    </p:spTree>
    <p:extLst>
      <p:ext uri="{BB962C8B-B14F-4D97-AF65-F5344CB8AC3E}">
        <p14:creationId xmlns:p14="http://schemas.microsoft.com/office/powerpoint/2010/main" val="7154621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679</Words>
  <Application>Microsoft Office PowerPoint</Application>
  <PresentationFormat>Panorámica</PresentationFormat>
  <Paragraphs>61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Perspectiva de la regulación de las practicas en psicología clínica: un trabajo conjunto entre el estado y la academia</vt:lpstr>
      <vt:lpstr>ESTADO ACTUAL DE LAS PRACTICAS CLÍNICAS EN EL PAÍS</vt:lpstr>
      <vt:lpstr>ESTADO ACTUAL DE LAS PRACTICAS CLÍNICAS EN EL PAÍS</vt:lpstr>
      <vt:lpstr>ANTECEDENTES DEL PROBLEMA</vt:lpstr>
      <vt:lpstr>ELEMENTOS DE REGLAMENTACIÓN</vt:lpstr>
      <vt:lpstr>Presentación de PowerPoint</vt:lpstr>
      <vt:lpstr>LEY 1090 DE 2006: TÍTULO III DE LA ACTIVIDAD PROFESIONAL DEL PSICÓLOGO</vt:lpstr>
      <vt:lpstr>ASPECTOS A TENER EN CUENTA</vt:lpstr>
      <vt:lpstr>CONDICIONES DE CALIDAD </vt:lpstr>
      <vt:lpstr>ANEXO TÉCNICO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 formación de los psicólogos Iberoamericanos”:</dc:title>
  <dc:creator>lenovo</dc:creator>
  <cp:lastModifiedBy>Dir. Ejecutiva</cp:lastModifiedBy>
  <cp:revision>18</cp:revision>
  <dcterms:created xsi:type="dcterms:W3CDTF">2018-10-10T23:51:46Z</dcterms:created>
  <dcterms:modified xsi:type="dcterms:W3CDTF">2018-11-29T21:34:12Z</dcterms:modified>
</cp:coreProperties>
</file>