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14224000" cy="20104100"/>
  <p:defaultTextStyle>
    <a:defPPr>
      <a:defRPr lang="en-US"/>
    </a:defPPr>
    <a:lvl1pPr marL="0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1pPr>
    <a:lvl2pPr marL="1006846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2pPr>
    <a:lvl3pPr marL="2013692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3pPr>
    <a:lvl4pPr marL="3020538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4pPr>
    <a:lvl5pPr marL="4027383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5pPr>
    <a:lvl6pPr marL="5034229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6pPr>
    <a:lvl7pPr marL="6041075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7pPr>
    <a:lvl8pPr marL="7047921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8pPr>
    <a:lvl9pPr marL="8054767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9" userDrawn="1">
          <p15:clr>
            <a:srgbClr val="A4A3A4"/>
          </p15:clr>
        </p15:guide>
        <p15:guide id="2" pos="49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712" y="204"/>
      </p:cViewPr>
      <p:guideLst>
        <p:guide orient="horz" pos="6189"/>
        <p:guide pos="49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6426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8056563" y="0"/>
            <a:ext cx="6164262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6C316-BDB8-4B71-8B54-915B092AE555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567238" y="2513013"/>
            <a:ext cx="508952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422400" y="9675813"/>
            <a:ext cx="1137920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616426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8056563" y="19096038"/>
            <a:ext cx="6164262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F746A-BDD9-4BB7-8100-7E828E6E08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918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2F746A-BDD9-4BB7-8100-7E828E6E080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7165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29947" y="13392199"/>
            <a:ext cx="275393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859893" y="24192358"/>
            <a:ext cx="2267950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19965" y="9936148"/>
            <a:ext cx="140936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685633" y="9936148"/>
            <a:ext cx="140936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" y="4"/>
            <a:ext cx="32390111" cy="432006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19965" y="1728026"/>
            <a:ext cx="2915935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19965" y="9936148"/>
            <a:ext cx="2915935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015758" y="40176597"/>
            <a:ext cx="10367772" cy="610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619965" y="40176597"/>
            <a:ext cx="7451836" cy="610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327487" y="40176597"/>
            <a:ext cx="7451836" cy="610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fisiocasadonajera.com/blog/98-que-relacion-hay-entre-la-atm-y-los-mare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63481" y="645319"/>
            <a:ext cx="27432000" cy="1299202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 marR="5080" algn="ctr">
              <a:lnSpc>
                <a:spcPct val="80000"/>
              </a:lnSpc>
              <a:spcBef>
                <a:spcPts val="915"/>
              </a:spcBef>
            </a:pPr>
            <a:r>
              <a:rPr lang="es-ES" sz="4800" b="1" dirty="0">
                <a:ln w="10541" cmpd="sng">
                  <a:noFill/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INTELIGENCIA ARTIFICIAL EN EL DESEMPEÑO DE LOS ESCOLARES DE UNA INSTITUCIÓN EDUCATIVA 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86834" y="9119132"/>
            <a:ext cx="29681410" cy="5904229"/>
            <a:chOff x="247680" y="4167569"/>
            <a:chExt cx="13724890" cy="1995417"/>
          </a:xfrm>
        </p:grpSpPr>
        <p:sp>
          <p:nvSpPr>
            <p:cNvPr id="8" name="object 8"/>
            <p:cNvSpPr/>
            <p:nvPr/>
          </p:nvSpPr>
          <p:spPr>
            <a:xfrm>
              <a:off x="247680" y="4167569"/>
              <a:ext cx="13724890" cy="407670"/>
            </a:xfrm>
            <a:custGeom>
              <a:avLst/>
              <a:gdLst/>
              <a:ahLst/>
              <a:cxnLst/>
              <a:rect l="l" t="t" r="r" b="b"/>
              <a:pathLst>
                <a:path w="13724890" h="407670">
                  <a:moveTo>
                    <a:pt x="13521103" y="0"/>
                  </a:moveTo>
                  <a:lnTo>
                    <a:pt x="203641" y="0"/>
                  </a:lnTo>
                  <a:lnTo>
                    <a:pt x="156947" y="5378"/>
                  </a:lnTo>
                  <a:lnTo>
                    <a:pt x="114084" y="20698"/>
                  </a:lnTo>
                  <a:lnTo>
                    <a:pt x="76273" y="44737"/>
                  </a:lnTo>
                  <a:lnTo>
                    <a:pt x="44737" y="76273"/>
                  </a:lnTo>
                  <a:lnTo>
                    <a:pt x="20698" y="114084"/>
                  </a:lnTo>
                  <a:lnTo>
                    <a:pt x="5378" y="156947"/>
                  </a:lnTo>
                  <a:lnTo>
                    <a:pt x="0" y="203641"/>
                  </a:lnTo>
                  <a:lnTo>
                    <a:pt x="0" y="407282"/>
                  </a:lnTo>
                  <a:lnTo>
                    <a:pt x="13724744" y="407282"/>
                  </a:lnTo>
                  <a:lnTo>
                    <a:pt x="13724744" y="203641"/>
                  </a:lnTo>
                  <a:lnTo>
                    <a:pt x="13719366" y="156947"/>
                  </a:lnTo>
                  <a:lnTo>
                    <a:pt x="13704046" y="114084"/>
                  </a:lnTo>
                  <a:lnTo>
                    <a:pt x="13680007" y="76273"/>
                  </a:lnTo>
                  <a:lnTo>
                    <a:pt x="13648470" y="44737"/>
                  </a:lnTo>
                  <a:lnTo>
                    <a:pt x="13610660" y="20698"/>
                  </a:lnTo>
                  <a:lnTo>
                    <a:pt x="13567796" y="5378"/>
                  </a:lnTo>
                  <a:lnTo>
                    <a:pt x="13521103" y="0"/>
                  </a:lnTo>
                  <a:close/>
                </a:path>
              </a:pathLst>
            </a:custGeom>
            <a:solidFill>
              <a:srgbClr val="008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7680" y="4167569"/>
              <a:ext cx="13724890" cy="407670"/>
            </a:xfrm>
            <a:custGeom>
              <a:avLst/>
              <a:gdLst/>
              <a:ahLst/>
              <a:cxnLst/>
              <a:rect l="l" t="t" r="r" b="b"/>
              <a:pathLst>
                <a:path w="13724890" h="407670">
                  <a:moveTo>
                    <a:pt x="0" y="407282"/>
                  </a:moveTo>
                  <a:lnTo>
                    <a:pt x="0" y="203641"/>
                  </a:lnTo>
                  <a:lnTo>
                    <a:pt x="5378" y="156947"/>
                  </a:lnTo>
                  <a:lnTo>
                    <a:pt x="20698" y="114084"/>
                  </a:lnTo>
                  <a:lnTo>
                    <a:pt x="44737" y="76273"/>
                  </a:lnTo>
                  <a:lnTo>
                    <a:pt x="76273" y="44737"/>
                  </a:lnTo>
                  <a:lnTo>
                    <a:pt x="114084" y="20698"/>
                  </a:lnTo>
                  <a:lnTo>
                    <a:pt x="156947" y="5378"/>
                  </a:lnTo>
                  <a:lnTo>
                    <a:pt x="203641" y="0"/>
                  </a:lnTo>
                  <a:lnTo>
                    <a:pt x="13521103" y="0"/>
                  </a:lnTo>
                  <a:lnTo>
                    <a:pt x="13567796" y="5378"/>
                  </a:lnTo>
                  <a:lnTo>
                    <a:pt x="13610660" y="20698"/>
                  </a:lnTo>
                  <a:lnTo>
                    <a:pt x="13648470" y="44737"/>
                  </a:lnTo>
                  <a:lnTo>
                    <a:pt x="13680007" y="76273"/>
                  </a:lnTo>
                  <a:lnTo>
                    <a:pt x="13704046" y="114084"/>
                  </a:lnTo>
                  <a:lnTo>
                    <a:pt x="13719366" y="156947"/>
                  </a:lnTo>
                  <a:lnTo>
                    <a:pt x="13724744" y="203641"/>
                  </a:lnTo>
                  <a:lnTo>
                    <a:pt x="13724744" y="407282"/>
                  </a:lnTo>
                </a:path>
              </a:pathLst>
            </a:custGeom>
            <a:ln w="40738">
              <a:solidFill>
                <a:srgbClr val="006B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7680" y="4574851"/>
              <a:ext cx="13724890" cy="1588135"/>
            </a:xfrm>
            <a:custGeom>
              <a:avLst/>
              <a:gdLst/>
              <a:ahLst/>
              <a:cxnLst/>
              <a:rect l="l" t="t" r="r" b="b"/>
              <a:pathLst>
                <a:path w="13724890" h="1588135">
                  <a:moveTo>
                    <a:pt x="13724744" y="0"/>
                  </a:moveTo>
                  <a:lnTo>
                    <a:pt x="0" y="0"/>
                  </a:lnTo>
                  <a:lnTo>
                    <a:pt x="0" y="1384040"/>
                  </a:lnTo>
                  <a:lnTo>
                    <a:pt x="5378" y="1430733"/>
                  </a:lnTo>
                  <a:lnTo>
                    <a:pt x="20698" y="1473596"/>
                  </a:lnTo>
                  <a:lnTo>
                    <a:pt x="44737" y="1511407"/>
                  </a:lnTo>
                  <a:lnTo>
                    <a:pt x="76273" y="1542944"/>
                  </a:lnTo>
                  <a:lnTo>
                    <a:pt x="114084" y="1566983"/>
                  </a:lnTo>
                  <a:lnTo>
                    <a:pt x="156947" y="1582303"/>
                  </a:lnTo>
                  <a:lnTo>
                    <a:pt x="203641" y="1587681"/>
                  </a:lnTo>
                  <a:lnTo>
                    <a:pt x="13521103" y="1587681"/>
                  </a:lnTo>
                  <a:lnTo>
                    <a:pt x="13567796" y="1582303"/>
                  </a:lnTo>
                  <a:lnTo>
                    <a:pt x="13610660" y="1566983"/>
                  </a:lnTo>
                  <a:lnTo>
                    <a:pt x="13648470" y="1542944"/>
                  </a:lnTo>
                  <a:lnTo>
                    <a:pt x="13680007" y="1511407"/>
                  </a:lnTo>
                  <a:lnTo>
                    <a:pt x="13704046" y="1473596"/>
                  </a:lnTo>
                  <a:lnTo>
                    <a:pt x="13719366" y="1430733"/>
                  </a:lnTo>
                  <a:lnTo>
                    <a:pt x="13724744" y="1384040"/>
                  </a:lnTo>
                  <a:lnTo>
                    <a:pt x="137247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algn="just"/>
              <a:r>
                <a:rPr lang="es-MX" dirty="0"/>
                <a:t> </a:t>
              </a:r>
              <a:r>
                <a:rPr lang="es-CO" sz="3960" kern="1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xxxxxxx</a:t>
              </a:r>
              <a:endParaRPr lang="es-CO" sz="396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247680" y="4574851"/>
              <a:ext cx="13724890" cy="1588135"/>
            </a:xfrm>
            <a:custGeom>
              <a:avLst/>
              <a:gdLst/>
              <a:ahLst/>
              <a:cxnLst/>
              <a:rect l="l" t="t" r="r" b="b"/>
              <a:pathLst>
                <a:path w="13724890" h="1588135">
                  <a:moveTo>
                    <a:pt x="0" y="0"/>
                  </a:moveTo>
                  <a:lnTo>
                    <a:pt x="0" y="1384040"/>
                  </a:lnTo>
                  <a:lnTo>
                    <a:pt x="5378" y="1430733"/>
                  </a:lnTo>
                  <a:lnTo>
                    <a:pt x="20698" y="1473596"/>
                  </a:lnTo>
                  <a:lnTo>
                    <a:pt x="44737" y="1511407"/>
                  </a:lnTo>
                  <a:lnTo>
                    <a:pt x="76273" y="1542944"/>
                  </a:lnTo>
                  <a:lnTo>
                    <a:pt x="114084" y="1566983"/>
                  </a:lnTo>
                  <a:lnTo>
                    <a:pt x="156947" y="1582303"/>
                  </a:lnTo>
                  <a:lnTo>
                    <a:pt x="203641" y="1587681"/>
                  </a:lnTo>
                  <a:lnTo>
                    <a:pt x="13521103" y="1587681"/>
                  </a:lnTo>
                  <a:lnTo>
                    <a:pt x="13567796" y="1582303"/>
                  </a:lnTo>
                  <a:lnTo>
                    <a:pt x="13610660" y="1566983"/>
                  </a:lnTo>
                  <a:lnTo>
                    <a:pt x="13648470" y="1542944"/>
                  </a:lnTo>
                  <a:lnTo>
                    <a:pt x="13680007" y="1511407"/>
                  </a:lnTo>
                  <a:lnTo>
                    <a:pt x="13704046" y="1473596"/>
                  </a:lnTo>
                  <a:lnTo>
                    <a:pt x="13719366" y="1430733"/>
                  </a:lnTo>
                  <a:lnTo>
                    <a:pt x="13724744" y="1384040"/>
                  </a:lnTo>
                  <a:lnTo>
                    <a:pt x="13724744" y="0"/>
                  </a:lnTo>
                </a:path>
              </a:pathLst>
            </a:custGeom>
            <a:ln w="40738">
              <a:solidFill>
                <a:srgbClr val="006B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958602" y="3122730"/>
            <a:ext cx="18501461" cy="402289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es-MX" sz="4400" spc="-135" dirty="0">
                <a:latin typeface="Arial MT"/>
                <a:cs typeface="Arial MT"/>
              </a:rPr>
              <a:t>Claudia Gómez</a:t>
            </a:r>
            <a:r>
              <a:rPr sz="4400" spc="-75" dirty="0">
                <a:latin typeface="Arial MT"/>
                <a:cs typeface="Arial MT"/>
              </a:rPr>
              <a:t>*</a:t>
            </a:r>
            <a:r>
              <a:rPr lang="es-CO" sz="4400" spc="-75" dirty="0">
                <a:latin typeface="Arial MT"/>
                <a:cs typeface="Arial MT"/>
              </a:rPr>
              <a:t>, Julieta Álvarez, Nelson Ortiz, Víctor Ríos, Manuela Salazar, Gustavo Castro, Malena Hernández, Yolima González, Mario Calle.</a:t>
            </a:r>
            <a:endParaRPr sz="4400" dirty="0">
              <a:latin typeface="Arial MT"/>
              <a:cs typeface="Arial MT"/>
            </a:endParaRPr>
          </a:p>
          <a:p>
            <a:pPr marL="12700" algn="ctr">
              <a:spcBef>
                <a:spcPts val="484"/>
              </a:spcBef>
            </a:pPr>
            <a:r>
              <a:rPr lang="es-CO" sz="3200" spc="-35" dirty="0">
                <a:latin typeface="Arial MT"/>
                <a:cs typeface="Arial MT"/>
              </a:rPr>
              <a:t>Estudiante cgomez_ 20@uajs.edu.co </a:t>
            </a:r>
            <a:endParaRPr lang="es-CO" sz="3200" spc="-75" dirty="0">
              <a:latin typeface="Arial MT"/>
              <a:cs typeface="Arial MT"/>
            </a:endParaRPr>
          </a:p>
          <a:p>
            <a:pPr marL="12700" algn="ctr">
              <a:spcBef>
                <a:spcPts val="484"/>
              </a:spcBef>
            </a:pPr>
            <a:r>
              <a:rPr lang="es-ES" sz="3200" spc="-30" dirty="0">
                <a:solidFill>
                  <a:srgbClr val="231F20"/>
                </a:solidFill>
                <a:latin typeface="Arial MT"/>
                <a:cs typeface="Arial MT"/>
              </a:rPr>
              <a:t>Facultad de ciencias de la salud,</a:t>
            </a:r>
            <a:r>
              <a:rPr lang="es-ES" sz="3200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es-ES" sz="3200" spc="-40" dirty="0">
                <a:solidFill>
                  <a:srgbClr val="231F20"/>
                </a:solidFill>
                <a:latin typeface="Arial MT"/>
                <a:cs typeface="Arial MT"/>
              </a:rPr>
              <a:t>UAJS,</a:t>
            </a:r>
            <a:r>
              <a:rPr lang="es-ES" sz="3200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es-ES" sz="3200" spc="-60" dirty="0">
                <a:solidFill>
                  <a:srgbClr val="231F20"/>
                </a:solidFill>
                <a:latin typeface="Arial MT"/>
                <a:cs typeface="Arial MT"/>
              </a:rPr>
              <a:t>Cra.</a:t>
            </a:r>
            <a:r>
              <a:rPr lang="es-ES" sz="3200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es-ES" sz="3200" spc="-70" dirty="0">
                <a:solidFill>
                  <a:srgbClr val="231F20"/>
                </a:solidFill>
                <a:latin typeface="Arial MT"/>
                <a:cs typeface="Arial MT"/>
              </a:rPr>
              <a:t>21</a:t>
            </a:r>
            <a:r>
              <a:rPr lang="es-ES" sz="3200" spc="10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es-ES" sz="3200" spc="-25" dirty="0">
                <a:solidFill>
                  <a:srgbClr val="231F20"/>
                </a:solidFill>
                <a:latin typeface="Arial MT"/>
                <a:cs typeface="Arial MT"/>
              </a:rPr>
              <a:t>No.</a:t>
            </a:r>
            <a:r>
              <a:rPr lang="es-ES" sz="3200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es-ES" sz="3200" spc="-55" dirty="0">
                <a:solidFill>
                  <a:srgbClr val="231F20"/>
                </a:solidFill>
                <a:latin typeface="Arial MT"/>
                <a:cs typeface="Arial MT"/>
              </a:rPr>
              <a:t>25-59</a:t>
            </a:r>
            <a:r>
              <a:rPr lang="es-ES" sz="3200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es-ES" sz="3200" spc="-60" dirty="0">
                <a:solidFill>
                  <a:srgbClr val="231F20"/>
                </a:solidFill>
                <a:latin typeface="Arial MT"/>
                <a:cs typeface="Arial MT"/>
              </a:rPr>
              <a:t>Sincelejo</a:t>
            </a:r>
            <a:r>
              <a:rPr lang="es-ES" sz="3200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es-ES" sz="3200" spc="-45" dirty="0">
                <a:solidFill>
                  <a:srgbClr val="231F20"/>
                </a:solidFill>
                <a:latin typeface="Arial MT"/>
                <a:cs typeface="Arial MT"/>
              </a:rPr>
              <a:t>Colombia</a:t>
            </a:r>
            <a:endParaRPr lang="es-ES" sz="4400" spc="-45" dirty="0">
              <a:solidFill>
                <a:srgbClr val="231F20"/>
              </a:solidFill>
              <a:latin typeface="Arial MT"/>
              <a:cs typeface="Arial MT"/>
            </a:endParaRPr>
          </a:p>
          <a:p>
            <a:pPr marL="12700" algn="ctr">
              <a:spcBef>
                <a:spcPts val="484"/>
              </a:spcBef>
            </a:pPr>
            <a:endParaRPr lang="es-CO" sz="4800" b="1" spc="9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sz="4800" b="1" spc="95" dirty="0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4800" b="1" spc="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4800" dirty="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178844" y="15255033"/>
            <a:ext cx="29489400" cy="7440303"/>
            <a:chOff x="4890476" y="6366172"/>
            <a:chExt cx="9082405" cy="4677024"/>
          </a:xfrm>
        </p:grpSpPr>
        <p:sp>
          <p:nvSpPr>
            <p:cNvPr id="21" name="object 21"/>
            <p:cNvSpPr/>
            <p:nvPr/>
          </p:nvSpPr>
          <p:spPr>
            <a:xfrm>
              <a:off x="4890476" y="6366172"/>
              <a:ext cx="9082405" cy="1159688"/>
            </a:xfrm>
            <a:custGeom>
              <a:avLst/>
              <a:gdLst/>
              <a:ahLst/>
              <a:cxnLst/>
              <a:rect l="l" t="t" r="r" b="b"/>
              <a:pathLst>
                <a:path w="9082405" h="407670">
                  <a:moveTo>
                    <a:pt x="8878307" y="0"/>
                  </a:moveTo>
                  <a:lnTo>
                    <a:pt x="203640" y="0"/>
                  </a:lnTo>
                  <a:lnTo>
                    <a:pt x="156947" y="5378"/>
                  </a:lnTo>
                  <a:lnTo>
                    <a:pt x="114084" y="20698"/>
                  </a:lnTo>
                  <a:lnTo>
                    <a:pt x="76273" y="44737"/>
                  </a:lnTo>
                  <a:lnTo>
                    <a:pt x="44737" y="76273"/>
                  </a:lnTo>
                  <a:lnTo>
                    <a:pt x="20698" y="114084"/>
                  </a:lnTo>
                  <a:lnTo>
                    <a:pt x="5378" y="156947"/>
                  </a:lnTo>
                  <a:lnTo>
                    <a:pt x="0" y="203641"/>
                  </a:lnTo>
                  <a:lnTo>
                    <a:pt x="0" y="407282"/>
                  </a:lnTo>
                  <a:lnTo>
                    <a:pt x="9081949" y="407282"/>
                  </a:lnTo>
                  <a:lnTo>
                    <a:pt x="9081949" y="203641"/>
                  </a:lnTo>
                  <a:lnTo>
                    <a:pt x="9076570" y="156947"/>
                  </a:lnTo>
                  <a:lnTo>
                    <a:pt x="9061251" y="114084"/>
                  </a:lnTo>
                  <a:lnTo>
                    <a:pt x="9037211" y="76273"/>
                  </a:lnTo>
                  <a:lnTo>
                    <a:pt x="9005675" y="44737"/>
                  </a:lnTo>
                  <a:lnTo>
                    <a:pt x="8967864" y="20698"/>
                  </a:lnTo>
                  <a:lnTo>
                    <a:pt x="8925001" y="5378"/>
                  </a:lnTo>
                  <a:lnTo>
                    <a:pt x="8878307" y="0"/>
                  </a:lnTo>
                  <a:close/>
                </a:path>
              </a:pathLst>
            </a:custGeom>
            <a:solidFill>
              <a:srgbClr val="008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890476" y="6366173"/>
              <a:ext cx="9082405" cy="407670"/>
            </a:xfrm>
            <a:custGeom>
              <a:avLst/>
              <a:gdLst/>
              <a:ahLst/>
              <a:cxnLst/>
              <a:rect l="l" t="t" r="r" b="b"/>
              <a:pathLst>
                <a:path w="9082405" h="407670">
                  <a:moveTo>
                    <a:pt x="0" y="407282"/>
                  </a:moveTo>
                  <a:lnTo>
                    <a:pt x="0" y="203641"/>
                  </a:lnTo>
                  <a:lnTo>
                    <a:pt x="5378" y="156947"/>
                  </a:lnTo>
                  <a:lnTo>
                    <a:pt x="20698" y="114084"/>
                  </a:lnTo>
                  <a:lnTo>
                    <a:pt x="44737" y="76273"/>
                  </a:lnTo>
                  <a:lnTo>
                    <a:pt x="76273" y="44737"/>
                  </a:lnTo>
                  <a:lnTo>
                    <a:pt x="114084" y="20698"/>
                  </a:lnTo>
                  <a:lnTo>
                    <a:pt x="156947" y="5378"/>
                  </a:lnTo>
                  <a:lnTo>
                    <a:pt x="203640" y="0"/>
                  </a:lnTo>
                  <a:lnTo>
                    <a:pt x="8878307" y="0"/>
                  </a:lnTo>
                  <a:lnTo>
                    <a:pt x="8925001" y="5378"/>
                  </a:lnTo>
                  <a:lnTo>
                    <a:pt x="8967864" y="20698"/>
                  </a:lnTo>
                  <a:lnTo>
                    <a:pt x="9005675" y="44737"/>
                  </a:lnTo>
                  <a:lnTo>
                    <a:pt x="9037211" y="76273"/>
                  </a:lnTo>
                  <a:lnTo>
                    <a:pt x="9061251" y="114084"/>
                  </a:lnTo>
                  <a:lnTo>
                    <a:pt x="9076570" y="156947"/>
                  </a:lnTo>
                  <a:lnTo>
                    <a:pt x="9081949" y="203641"/>
                  </a:lnTo>
                  <a:lnTo>
                    <a:pt x="9081949" y="407282"/>
                  </a:lnTo>
                </a:path>
              </a:pathLst>
            </a:custGeom>
            <a:ln w="40738">
              <a:solidFill>
                <a:srgbClr val="006B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890476" y="7162572"/>
              <a:ext cx="9056196" cy="3880624"/>
            </a:xfrm>
            <a:custGeom>
              <a:avLst/>
              <a:gdLst/>
              <a:ahLst/>
              <a:cxnLst/>
              <a:rect l="l" t="t" r="r" b="b"/>
              <a:pathLst>
                <a:path w="9082405" h="4269740">
                  <a:moveTo>
                    <a:pt x="9081949" y="0"/>
                  </a:moveTo>
                  <a:lnTo>
                    <a:pt x="0" y="0"/>
                  </a:lnTo>
                  <a:lnTo>
                    <a:pt x="0" y="4065577"/>
                  </a:lnTo>
                  <a:lnTo>
                    <a:pt x="5378" y="4112271"/>
                  </a:lnTo>
                  <a:lnTo>
                    <a:pt x="20698" y="4155134"/>
                  </a:lnTo>
                  <a:lnTo>
                    <a:pt x="44737" y="4192945"/>
                  </a:lnTo>
                  <a:lnTo>
                    <a:pt x="76273" y="4224481"/>
                  </a:lnTo>
                  <a:lnTo>
                    <a:pt x="114084" y="4248520"/>
                  </a:lnTo>
                  <a:lnTo>
                    <a:pt x="156947" y="4263840"/>
                  </a:lnTo>
                  <a:lnTo>
                    <a:pt x="203640" y="4269219"/>
                  </a:lnTo>
                  <a:lnTo>
                    <a:pt x="8878307" y="4269219"/>
                  </a:lnTo>
                  <a:lnTo>
                    <a:pt x="8925001" y="4263840"/>
                  </a:lnTo>
                  <a:lnTo>
                    <a:pt x="8967864" y="4248520"/>
                  </a:lnTo>
                  <a:lnTo>
                    <a:pt x="9005675" y="4224481"/>
                  </a:lnTo>
                  <a:lnTo>
                    <a:pt x="9037211" y="4192945"/>
                  </a:lnTo>
                  <a:lnTo>
                    <a:pt x="9061251" y="4155134"/>
                  </a:lnTo>
                  <a:lnTo>
                    <a:pt x="9076570" y="4112271"/>
                  </a:lnTo>
                  <a:lnTo>
                    <a:pt x="9081949" y="4065577"/>
                  </a:lnTo>
                  <a:lnTo>
                    <a:pt x="90819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571500" indent="-571500" algn="just">
                <a:buFont typeface="Arial" panose="020B0604020202020204" pitchFamily="34" charset="0"/>
                <a:buChar char="•"/>
              </a:pPr>
              <a:r>
                <a:rPr lang="es-ES" dirty="0"/>
                <a:t>  </a:t>
              </a:r>
              <a:r>
                <a:rPr lang="es-ES" dirty="0" err="1"/>
                <a:t>dddd</a:t>
              </a:r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4890476" y="6773456"/>
              <a:ext cx="9082405" cy="4269740"/>
            </a:xfrm>
            <a:custGeom>
              <a:avLst/>
              <a:gdLst/>
              <a:ahLst/>
              <a:cxnLst/>
              <a:rect l="l" t="t" r="r" b="b"/>
              <a:pathLst>
                <a:path w="9082405" h="4269740">
                  <a:moveTo>
                    <a:pt x="0" y="0"/>
                  </a:moveTo>
                  <a:lnTo>
                    <a:pt x="0" y="4065577"/>
                  </a:lnTo>
                  <a:lnTo>
                    <a:pt x="5378" y="4112271"/>
                  </a:lnTo>
                  <a:lnTo>
                    <a:pt x="20698" y="4155134"/>
                  </a:lnTo>
                  <a:lnTo>
                    <a:pt x="44737" y="4192945"/>
                  </a:lnTo>
                  <a:lnTo>
                    <a:pt x="76273" y="4224481"/>
                  </a:lnTo>
                  <a:lnTo>
                    <a:pt x="114084" y="4248520"/>
                  </a:lnTo>
                  <a:lnTo>
                    <a:pt x="156947" y="4263840"/>
                  </a:lnTo>
                  <a:lnTo>
                    <a:pt x="203640" y="4269219"/>
                  </a:lnTo>
                  <a:lnTo>
                    <a:pt x="8878307" y="4269219"/>
                  </a:lnTo>
                  <a:lnTo>
                    <a:pt x="8925001" y="4263840"/>
                  </a:lnTo>
                  <a:lnTo>
                    <a:pt x="8967864" y="4248520"/>
                  </a:lnTo>
                  <a:lnTo>
                    <a:pt x="9005675" y="4224481"/>
                  </a:lnTo>
                  <a:lnTo>
                    <a:pt x="9037211" y="4192945"/>
                  </a:lnTo>
                  <a:lnTo>
                    <a:pt x="9061251" y="4155134"/>
                  </a:lnTo>
                  <a:lnTo>
                    <a:pt x="9076570" y="4112271"/>
                  </a:lnTo>
                  <a:lnTo>
                    <a:pt x="9081949" y="4065577"/>
                  </a:lnTo>
                  <a:lnTo>
                    <a:pt x="9081949" y="0"/>
                  </a:lnTo>
                </a:path>
              </a:pathLst>
            </a:custGeom>
            <a:ln w="40738">
              <a:solidFill>
                <a:srgbClr val="006B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2209128" y="23200519"/>
            <a:ext cx="29412289" cy="7671478"/>
            <a:chOff x="9533271" y="11246315"/>
            <a:chExt cx="4439285" cy="4947533"/>
          </a:xfrm>
        </p:grpSpPr>
        <p:sp>
          <p:nvSpPr>
            <p:cNvPr id="45" name="object 45"/>
            <p:cNvSpPr/>
            <p:nvPr/>
          </p:nvSpPr>
          <p:spPr>
            <a:xfrm>
              <a:off x="9533271" y="11246315"/>
              <a:ext cx="4439285" cy="951347"/>
            </a:xfrm>
            <a:custGeom>
              <a:avLst/>
              <a:gdLst/>
              <a:ahLst/>
              <a:cxnLst/>
              <a:rect l="l" t="t" r="r" b="b"/>
              <a:pathLst>
                <a:path w="4439284" h="407670">
                  <a:moveTo>
                    <a:pt x="4235512" y="0"/>
                  </a:moveTo>
                  <a:lnTo>
                    <a:pt x="203641" y="0"/>
                  </a:lnTo>
                  <a:lnTo>
                    <a:pt x="156947" y="5378"/>
                  </a:lnTo>
                  <a:lnTo>
                    <a:pt x="114084" y="20698"/>
                  </a:lnTo>
                  <a:lnTo>
                    <a:pt x="76273" y="44737"/>
                  </a:lnTo>
                  <a:lnTo>
                    <a:pt x="44737" y="76273"/>
                  </a:lnTo>
                  <a:lnTo>
                    <a:pt x="20698" y="114084"/>
                  </a:lnTo>
                  <a:lnTo>
                    <a:pt x="5378" y="156947"/>
                  </a:lnTo>
                  <a:lnTo>
                    <a:pt x="0" y="203641"/>
                  </a:lnTo>
                  <a:lnTo>
                    <a:pt x="0" y="407282"/>
                  </a:lnTo>
                  <a:lnTo>
                    <a:pt x="4439153" y="407282"/>
                  </a:lnTo>
                  <a:lnTo>
                    <a:pt x="4439153" y="203641"/>
                  </a:lnTo>
                  <a:lnTo>
                    <a:pt x="4433775" y="156947"/>
                  </a:lnTo>
                  <a:lnTo>
                    <a:pt x="4418455" y="114084"/>
                  </a:lnTo>
                  <a:lnTo>
                    <a:pt x="4394416" y="76273"/>
                  </a:lnTo>
                  <a:lnTo>
                    <a:pt x="4362880" y="44737"/>
                  </a:lnTo>
                  <a:lnTo>
                    <a:pt x="4325069" y="20698"/>
                  </a:lnTo>
                  <a:lnTo>
                    <a:pt x="4282206" y="5378"/>
                  </a:lnTo>
                  <a:lnTo>
                    <a:pt x="4235512" y="0"/>
                  </a:lnTo>
                  <a:close/>
                </a:path>
              </a:pathLst>
            </a:custGeom>
            <a:solidFill>
              <a:srgbClr val="008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9533271" y="11246315"/>
              <a:ext cx="4439285" cy="407670"/>
            </a:xfrm>
            <a:custGeom>
              <a:avLst/>
              <a:gdLst/>
              <a:ahLst/>
              <a:cxnLst/>
              <a:rect l="l" t="t" r="r" b="b"/>
              <a:pathLst>
                <a:path w="4439284" h="407670">
                  <a:moveTo>
                    <a:pt x="0" y="407282"/>
                  </a:moveTo>
                  <a:lnTo>
                    <a:pt x="0" y="203641"/>
                  </a:lnTo>
                  <a:lnTo>
                    <a:pt x="5378" y="156947"/>
                  </a:lnTo>
                  <a:lnTo>
                    <a:pt x="20698" y="114084"/>
                  </a:lnTo>
                  <a:lnTo>
                    <a:pt x="44737" y="76273"/>
                  </a:lnTo>
                  <a:lnTo>
                    <a:pt x="76273" y="44737"/>
                  </a:lnTo>
                  <a:lnTo>
                    <a:pt x="114084" y="20698"/>
                  </a:lnTo>
                  <a:lnTo>
                    <a:pt x="156947" y="5378"/>
                  </a:lnTo>
                  <a:lnTo>
                    <a:pt x="203641" y="0"/>
                  </a:lnTo>
                  <a:lnTo>
                    <a:pt x="4235512" y="0"/>
                  </a:lnTo>
                  <a:lnTo>
                    <a:pt x="4282206" y="5378"/>
                  </a:lnTo>
                  <a:lnTo>
                    <a:pt x="4325069" y="20698"/>
                  </a:lnTo>
                  <a:lnTo>
                    <a:pt x="4362880" y="44737"/>
                  </a:lnTo>
                  <a:lnTo>
                    <a:pt x="4394416" y="76273"/>
                  </a:lnTo>
                  <a:lnTo>
                    <a:pt x="4418455" y="114084"/>
                  </a:lnTo>
                  <a:lnTo>
                    <a:pt x="4433775" y="156947"/>
                  </a:lnTo>
                  <a:lnTo>
                    <a:pt x="4439153" y="203641"/>
                  </a:lnTo>
                  <a:lnTo>
                    <a:pt x="4439153" y="407282"/>
                  </a:lnTo>
                </a:path>
              </a:pathLst>
            </a:custGeom>
            <a:ln w="40738">
              <a:solidFill>
                <a:srgbClr val="006B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533271" y="11653598"/>
              <a:ext cx="4439285" cy="4540250"/>
            </a:xfrm>
            <a:custGeom>
              <a:avLst/>
              <a:gdLst/>
              <a:ahLst/>
              <a:cxnLst/>
              <a:rect l="l" t="t" r="r" b="b"/>
              <a:pathLst>
                <a:path w="4439284" h="4540250">
                  <a:moveTo>
                    <a:pt x="0" y="0"/>
                  </a:moveTo>
                  <a:lnTo>
                    <a:pt x="0" y="4336069"/>
                  </a:lnTo>
                  <a:lnTo>
                    <a:pt x="5378" y="4382763"/>
                  </a:lnTo>
                  <a:lnTo>
                    <a:pt x="20698" y="4425626"/>
                  </a:lnTo>
                  <a:lnTo>
                    <a:pt x="44737" y="4463437"/>
                  </a:lnTo>
                  <a:lnTo>
                    <a:pt x="76273" y="4494973"/>
                  </a:lnTo>
                  <a:lnTo>
                    <a:pt x="114084" y="4519012"/>
                  </a:lnTo>
                  <a:lnTo>
                    <a:pt x="156947" y="4534332"/>
                  </a:lnTo>
                  <a:lnTo>
                    <a:pt x="203641" y="4539711"/>
                  </a:lnTo>
                  <a:lnTo>
                    <a:pt x="4235512" y="4539711"/>
                  </a:lnTo>
                  <a:lnTo>
                    <a:pt x="4282206" y="4534332"/>
                  </a:lnTo>
                  <a:lnTo>
                    <a:pt x="4325069" y="4519012"/>
                  </a:lnTo>
                  <a:lnTo>
                    <a:pt x="4362880" y="4494973"/>
                  </a:lnTo>
                  <a:lnTo>
                    <a:pt x="4394416" y="4463437"/>
                  </a:lnTo>
                  <a:lnTo>
                    <a:pt x="4418455" y="4425626"/>
                  </a:lnTo>
                  <a:lnTo>
                    <a:pt x="4433775" y="4382763"/>
                  </a:lnTo>
                  <a:lnTo>
                    <a:pt x="4439153" y="4336069"/>
                  </a:lnTo>
                  <a:lnTo>
                    <a:pt x="4439153" y="0"/>
                  </a:lnTo>
                </a:path>
              </a:pathLst>
            </a:custGeom>
            <a:ln w="40738">
              <a:solidFill>
                <a:srgbClr val="006B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1946048" y="36611720"/>
            <a:ext cx="29675369" cy="5715000"/>
            <a:chOff x="-4623974" y="21327064"/>
            <a:chExt cx="25396447" cy="3467208"/>
          </a:xfrm>
        </p:grpSpPr>
        <p:sp>
          <p:nvSpPr>
            <p:cNvPr id="57" name="object 57"/>
            <p:cNvSpPr/>
            <p:nvPr/>
          </p:nvSpPr>
          <p:spPr>
            <a:xfrm>
              <a:off x="-4615937" y="21327064"/>
              <a:ext cx="25381575" cy="746438"/>
            </a:xfrm>
            <a:custGeom>
              <a:avLst/>
              <a:gdLst/>
              <a:ahLst/>
              <a:cxnLst/>
              <a:rect l="l" t="t" r="r" b="b"/>
              <a:pathLst>
                <a:path w="13724890" h="407669">
                  <a:moveTo>
                    <a:pt x="13521103" y="0"/>
                  </a:moveTo>
                  <a:lnTo>
                    <a:pt x="203641" y="0"/>
                  </a:lnTo>
                  <a:lnTo>
                    <a:pt x="156947" y="5378"/>
                  </a:lnTo>
                  <a:lnTo>
                    <a:pt x="114084" y="20698"/>
                  </a:lnTo>
                  <a:lnTo>
                    <a:pt x="76273" y="44737"/>
                  </a:lnTo>
                  <a:lnTo>
                    <a:pt x="44737" y="76273"/>
                  </a:lnTo>
                  <a:lnTo>
                    <a:pt x="20698" y="114084"/>
                  </a:lnTo>
                  <a:lnTo>
                    <a:pt x="5378" y="156947"/>
                  </a:lnTo>
                  <a:lnTo>
                    <a:pt x="0" y="203641"/>
                  </a:lnTo>
                  <a:lnTo>
                    <a:pt x="0" y="407282"/>
                  </a:lnTo>
                  <a:lnTo>
                    <a:pt x="13724744" y="407282"/>
                  </a:lnTo>
                  <a:lnTo>
                    <a:pt x="13724744" y="203641"/>
                  </a:lnTo>
                  <a:lnTo>
                    <a:pt x="13719366" y="156947"/>
                  </a:lnTo>
                  <a:lnTo>
                    <a:pt x="13704046" y="114084"/>
                  </a:lnTo>
                  <a:lnTo>
                    <a:pt x="13680007" y="76273"/>
                  </a:lnTo>
                  <a:lnTo>
                    <a:pt x="13648470" y="44737"/>
                  </a:lnTo>
                  <a:lnTo>
                    <a:pt x="13610660" y="20698"/>
                  </a:lnTo>
                  <a:lnTo>
                    <a:pt x="13567796" y="5378"/>
                  </a:lnTo>
                  <a:lnTo>
                    <a:pt x="13521103" y="0"/>
                  </a:lnTo>
                  <a:close/>
                </a:path>
              </a:pathLst>
            </a:custGeom>
            <a:solidFill>
              <a:srgbClr val="008F55"/>
            </a:solidFill>
          </p:spPr>
          <p:txBody>
            <a:bodyPr wrap="square" lIns="0" tIns="0" rIns="0" bIns="0" rtlCol="0"/>
            <a:lstStyle/>
            <a:p>
              <a:pPr algn="ctr"/>
              <a:r>
                <a:rPr lang="es-MX" sz="5400" b="1" spc="-55" dirty="0">
                  <a:solidFill>
                    <a:srgbClr val="FFFFFF"/>
                  </a:solidFill>
                  <a:latin typeface="Arial"/>
                  <a:cs typeface="Arial"/>
                </a:rPr>
                <a:t>5. Referencias</a:t>
              </a:r>
            </a:p>
            <a:p>
              <a:endParaRPr dirty="0"/>
            </a:p>
          </p:txBody>
        </p:sp>
        <p:sp>
          <p:nvSpPr>
            <p:cNvPr id="60" name="object 60"/>
            <p:cNvSpPr/>
            <p:nvPr/>
          </p:nvSpPr>
          <p:spPr>
            <a:xfrm>
              <a:off x="-4623974" y="21734345"/>
              <a:ext cx="25396447" cy="3059927"/>
            </a:xfrm>
            <a:custGeom>
              <a:avLst/>
              <a:gdLst/>
              <a:ahLst/>
              <a:cxnLst/>
              <a:rect l="l" t="t" r="r" b="b"/>
              <a:pathLst>
                <a:path w="13724890" h="1345565">
                  <a:moveTo>
                    <a:pt x="0" y="0"/>
                  </a:moveTo>
                  <a:lnTo>
                    <a:pt x="0" y="1141466"/>
                  </a:lnTo>
                  <a:lnTo>
                    <a:pt x="5378" y="1188160"/>
                  </a:lnTo>
                  <a:lnTo>
                    <a:pt x="20698" y="1231023"/>
                  </a:lnTo>
                  <a:lnTo>
                    <a:pt x="44737" y="1268834"/>
                  </a:lnTo>
                  <a:lnTo>
                    <a:pt x="76273" y="1300370"/>
                  </a:lnTo>
                  <a:lnTo>
                    <a:pt x="114084" y="1324409"/>
                  </a:lnTo>
                  <a:lnTo>
                    <a:pt x="156947" y="1339729"/>
                  </a:lnTo>
                  <a:lnTo>
                    <a:pt x="203641" y="1345107"/>
                  </a:lnTo>
                  <a:lnTo>
                    <a:pt x="13521103" y="1345107"/>
                  </a:lnTo>
                  <a:lnTo>
                    <a:pt x="13567796" y="1339729"/>
                  </a:lnTo>
                  <a:lnTo>
                    <a:pt x="13610660" y="1324409"/>
                  </a:lnTo>
                  <a:lnTo>
                    <a:pt x="13648470" y="1300370"/>
                  </a:lnTo>
                  <a:lnTo>
                    <a:pt x="13680007" y="1268834"/>
                  </a:lnTo>
                  <a:lnTo>
                    <a:pt x="13704046" y="1231023"/>
                  </a:lnTo>
                  <a:lnTo>
                    <a:pt x="13719366" y="1188160"/>
                  </a:lnTo>
                  <a:lnTo>
                    <a:pt x="13724744" y="1141466"/>
                  </a:lnTo>
                  <a:lnTo>
                    <a:pt x="13724744" y="0"/>
                  </a:lnTo>
                </a:path>
              </a:pathLst>
            </a:custGeom>
            <a:ln w="40738">
              <a:solidFill>
                <a:srgbClr val="006B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3033199" y="23608278"/>
            <a:ext cx="7501065" cy="928459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991869">
              <a:spcBef>
                <a:spcPts val="760"/>
              </a:spcBef>
            </a:pPr>
            <a:r>
              <a:rPr lang="es-MX" sz="5400" b="1" spc="95" dirty="0">
                <a:solidFill>
                  <a:srgbClr val="FFFFFF"/>
                </a:solidFill>
                <a:latin typeface="Arial"/>
                <a:cs typeface="Arial"/>
              </a:rPr>
              <a:t>3.</a:t>
            </a:r>
            <a:r>
              <a:rPr sz="5400" b="1" spc="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400" b="1" spc="-55" dirty="0" err="1">
                <a:solidFill>
                  <a:srgbClr val="FFFFFF"/>
                </a:solidFill>
                <a:latin typeface="Arial"/>
                <a:cs typeface="Arial"/>
              </a:rPr>
              <a:t>Resultados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64" name="object 12"/>
          <p:cNvSpPr txBox="1"/>
          <p:nvPr/>
        </p:nvSpPr>
        <p:spPr>
          <a:xfrm>
            <a:off x="1945572" y="8726570"/>
            <a:ext cx="28270200" cy="16761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484"/>
              </a:spcBef>
            </a:pPr>
            <a:endParaRPr lang="es-CO" sz="5400" b="1" spc="9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sz="5400" b="1" spc="95" dirty="0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5400" b="1" spc="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400" b="1" spc="-5" dirty="0" err="1">
                <a:solidFill>
                  <a:srgbClr val="FFFFFF"/>
                </a:solidFill>
                <a:latin typeface="Arial"/>
                <a:cs typeface="Arial"/>
              </a:rPr>
              <a:t>Introducción</a:t>
            </a:r>
            <a:endParaRPr lang="es-CO" sz="5400" b="1"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pSp>
        <p:nvGrpSpPr>
          <p:cNvPr id="65" name="object 51"/>
          <p:cNvGrpSpPr/>
          <p:nvPr/>
        </p:nvGrpSpPr>
        <p:grpSpPr>
          <a:xfrm>
            <a:off x="1946049" y="31397528"/>
            <a:ext cx="29675369" cy="4855761"/>
            <a:chOff x="247680" y="16396950"/>
            <a:chExt cx="13724890" cy="1630918"/>
          </a:xfrm>
        </p:grpSpPr>
        <p:sp>
          <p:nvSpPr>
            <p:cNvPr id="66" name="object 53"/>
            <p:cNvSpPr/>
            <p:nvPr/>
          </p:nvSpPr>
          <p:spPr>
            <a:xfrm>
              <a:off x="247680" y="16396950"/>
              <a:ext cx="13724890" cy="360253"/>
            </a:xfrm>
            <a:custGeom>
              <a:avLst/>
              <a:gdLst/>
              <a:ahLst/>
              <a:cxnLst/>
              <a:rect l="l" t="t" r="r" b="b"/>
              <a:pathLst>
                <a:path w="13724890" h="407669">
                  <a:moveTo>
                    <a:pt x="13521103" y="0"/>
                  </a:moveTo>
                  <a:lnTo>
                    <a:pt x="203641" y="0"/>
                  </a:lnTo>
                  <a:lnTo>
                    <a:pt x="156947" y="5378"/>
                  </a:lnTo>
                  <a:lnTo>
                    <a:pt x="114084" y="20698"/>
                  </a:lnTo>
                  <a:lnTo>
                    <a:pt x="76273" y="44737"/>
                  </a:lnTo>
                  <a:lnTo>
                    <a:pt x="44737" y="76273"/>
                  </a:lnTo>
                  <a:lnTo>
                    <a:pt x="20698" y="114084"/>
                  </a:lnTo>
                  <a:lnTo>
                    <a:pt x="5378" y="156947"/>
                  </a:lnTo>
                  <a:lnTo>
                    <a:pt x="0" y="203641"/>
                  </a:lnTo>
                  <a:lnTo>
                    <a:pt x="0" y="407282"/>
                  </a:lnTo>
                  <a:lnTo>
                    <a:pt x="13724744" y="407282"/>
                  </a:lnTo>
                  <a:lnTo>
                    <a:pt x="13724744" y="203641"/>
                  </a:lnTo>
                  <a:lnTo>
                    <a:pt x="13719366" y="156947"/>
                  </a:lnTo>
                  <a:lnTo>
                    <a:pt x="13704046" y="114084"/>
                  </a:lnTo>
                  <a:lnTo>
                    <a:pt x="13680007" y="76273"/>
                  </a:lnTo>
                  <a:lnTo>
                    <a:pt x="13648470" y="44737"/>
                  </a:lnTo>
                  <a:lnTo>
                    <a:pt x="13610660" y="20698"/>
                  </a:lnTo>
                  <a:lnTo>
                    <a:pt x="13567796" y="5378"/>
                  </a:lnTo>
                  <a:lnTo>
                    <a:pt x="13521103" y="0"/>
                  </a:lnTo>
                  <a:close/>
                </a:path>
              </a:pathLst>
            </a:custGeom>
            <a:solidFill>
              <a:srgbClr val="008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54"/>
            <p:cNvSpPr/>
            <p:nvPr/>
          </p:nvSpPr>
          <p:spPr>
            <a:xfrm>
              <a:off x="247680" y="16396950"/>
              <a:ext cx="13724890" cy="407670"/>
            </a:xfrm>
            <a:custGeom>
              <a:avLst/>
              <a:gdLst/>
              <a:ahLst/>
              <a:cxnLst/>
              <a:rect l="l" t="t" r="r" b="b"/>
              <a:pathLst>
                <a:path w="13724890" h="407669">
                  <a:moveTo>
                    <a:pt x="0" y="407282"/>
                  </a:moveTo>
                  <a:lnTo>
                    <a:pt x="0" y="203641"/>
                  </a:lnTo>
                  <a:lnTo>
                    <a:pt x="5378" y="156947"/>
                  </a:lnTo>
                  <a:lnTo>
                    <a:pt x="20698" y="114084"/>
                  </a:lnTo>
                  <a:lnTo>
                    <a:pt x="44737" y="76273"/>
                  </a:lnTo>
                  <a:lnTo>
                    <a:pt x="76273" y="44737"/>
                  </a:lnTo>
                  <a:lnTo>
                    <a:pt x="114084" y="20698"/>
                  </a:lnTo>
                  <a:lnTo>
                    <a:pt x="156947" y="5378"/>
                  </a:lnTo>
                  <a:lnTo>
                    <a:pt x="203641" y="0"/>
                  </a:lnTo>
                  <a:lnTo>
                    <a:pt x="13521103" y="0"/>
                  </a:lnTo>
                  <a:lnTo>
                    <a:pt x="13567796" y="5378"/>
                  </a:lnTo>
                  <a:lnTo>
                    <a:pt x="13610660" y="20698"/>
                  </a:lnTo>
                  <a:lnTo>
                    <a:pt x="13648470" y="44737"/>
                  </a:lnTo>
                  <a:lnTo>
                    <a:pt x="13680007" y="76273"/>
                  </a:lnTo>
                  <a:lnTo>
                    <a:pt x="13704046" y="114084"/>
                  </a:lnTo>
                  <a:lnTo>
                    <a:pt x="13719366" y="156947"/>
                  </a:lnTo>
                  <a:lnTo>
                    <a:pt x="13724744" y="203641"/>
                  </a:lnTo>
                  <a:lnTo>
                    <a:pt x="13724744" y="407282"/>
                  </a:lnTo>
                </a:path>
              </a:pathLst>
            </a:custGeom>
            <a:ln w="40738">
              <a:solidFill>
                <a:srgbClr val="006B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55"/>
            <p:cNvSpPr/>
            <p:nvPr/>
          </p:nvSpPr>
          <p:spPr>
            <a:xfrm>
              <a:off x="247680" y="16804233"/>
              <a:ext cx="13724890" cy="1098223"/>
            </a:xfrm>
            <a:custGeom>
              <a:avLst/>
              <a:gdLst/>
              <a:ahLst/>
              <a:cxnLst/>
              <a:rect l="l" t="t" r="r" b="b"/>
              <a:pathLst>
                <a:path w="13724890" h="1099184">
                  <a:moveTo>
                    <a:pt x="13724744" y="0"/>
                  </a:moveTo>
                  <a:lnTo>
                    <a:pt x="0" y="0"/>
                  </a:lnTo>
                  <a:lnTo>
                    <a:pt x="0" y="895182"/>
                  </a:lnTo>
                  <a:lnTo>
                    <a:pt x="5378" y="941875"/>
                  </a:lnTo>
                  <a:lnTo>
                    <a:pt x="20698" y="984738"/>
                  </a:lnTo>
                  <a:lnTo>
                    <a:pt x="44737" y="1022549"/>
                  </a:lnTo>
                  <a:lnTo>
                    <a:pt x="76273" y="1054086"/>
                  </a:lnTo>
                  <a:lnTo>
                    <a:pt x="114084" y="1078125"/>
                  </a:lnTo>
                  <a:lnTo>
                    <a:pt x="156947" y="1093445"/>
                  </a:lnTo>
                  <a:lnTo>
                    <a:pt x="203641" y="1098823"/>
                  </a:lnTo>
                  <a:lnTo>
                    <a:pt x="13521103" y="1098823"/>
                  </a:lnTo>
                  <a:lnTo>
                    <a:pt x="13567796" y="1093445"/>
                  </a:lnTo>
                  <a:lnTo>
                    <a:pt x="13610660" y="1078125"/>
                  </a:lnTo>
                  <a:lnTo>
                    <a:pt x="13648470" y="1054086"/>
                  </a:lnTo>
                  <a:lnTo>
                    <a:pt x="13680007" y="1022549"/>
                  </a:lnTo>
                  <a:lnTo>
                    <a:pt x="13704046" y="984738"/>
                  </a:lnTo>
                  <a:lnTo>
                    <a:pt x="13719366" y="941875"/>
                  </a:lnTo>
                  <a:lnTo>
                    <a:pt x="13724744" y="895182"/>
                  </a:lnTo>
                  <a:lnTo>
                    <a:pt x="137247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algn="just"/>
              <a:r>
                <a:rPr lang="es-MX" dirty="0" err="1"/>
                <a:t>xxxxxx</a:t>
              </a:r>
              <a:endParaRPr lang="es-CO" dirty="0"/>
            </a:p>
            <a:p>
              <a:endParaRPr dirty="0"/>
            </a:p>
          </p:txBody>
        </p:sp>
        <p:sp>
          <p:nvSpPr>
            <p:cNvPr id="70" name="object 56"/>
            <p:cNvSpPr/>
            <p:nvPr/>
          </p:nvSpPr>
          <p:spPr>
            <a:xfrm>
              <a:off x="247680" y="16804233"/>
              <a:ext cx="13724890" cy="1223635"/>
            </a:xfrm>
            <a:custGeom>
              <a:avLst/>
              <a:gdLst/>
              <a:ahLst/>
              <a:cxnLst/>
              <a:rect l="l" t="t" r="r" b="b"/>
              <a:pathLst>
                <a:path w="13724890" h="1099184">
                  <a:moveTo>
                    <a:pt x="0" y="0"/>
                  </a:moveTo>
                  <a:lnTo>
                    <a:pt x="0" y="895182"/>
                  </a:lnTo>
                  <a:lnTo>
                    <a:pt x="5378" y="941875"/>
                  </a:lnTo>
                  <a:lnTo>
                    <a:pt x="20698" y="984738"/>
                  </a:lnTo>
                  <a:lnTo>
                    <a:pt x="44737" y="1022549"/>
                  </a:lnTo>
                  <a:lnTo>
                    <a:pt x="76273" y="1054086"/>
                  </a:lnTo>
                  <a:lnTo>
                    <a:pt x="114084" y="1078125"/>
                  </a:lnTo>
                  <a:lnTo>
                    <a:pt x="156947" y="1093445"/>
                  </a:lnTo>
                  <a:lnTo>
                    <a:pt x="203641" y="1098823"/>
                  </a:lnTo>
                  <a:lnTo>
                    <a:pt x="13521103" y="1098823"/>
                  </a:lnTo>
                  <a:lnTo>
                    <a:pt x="13567796" y="1093445"/>
                  </a:lnTo>
                  <a:lnTo>
                    <a:pt x="13610660" y="1078125"/>
                  </a:lnTo>
                  <a:lnTo>
                    <a:pt x="13648470" y="1054086"/>
                  </a:lnTo>
                  <a:lnTo>
                    <a:pt x="13680007" y="1022549"/>
                  </a:lnTo>
                  <a:lnTo>
                    <a:pt x="13704046" y="984738"/>
                  </a:lnTo>
                  <a:lnTo>
                    <a:pt x="13719366" y="941875"/>
                  </a:lnTo>
                  <a:lnTo>
                    <a:pt x="13724744" y="895182"/>
                  </a:lnTo>
                  <a:lnTo>
                    <a:pt x="13724744" y="0"/>
                  </a:lnTo>
                </a:path>
              </a:pathLst>
            </a:custGeom>
            <a:ln w="40738">
              <a:solidFill>
                <a:srgbClr val="006B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Rectángulo 5"/>
          <p:cNvSpPr/>
          <p:nvPr/>
        </p:nvSpPr>
        <p:spPr>
          <a:xfrm>
            <a:off x="13816137" y="31494223"/>
            <a:ext cx="60228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5400" b="1" spc="275" dirty="0">
                <a:solidFill>
                  <a:srgbClr val="FFFFFF"/>
                </a:solidFill>
                <a:latin typeface="Arial"/>
                <a:cs typeface="Arial"/>
              </a:rPr>
              <a:t>4. Conclusiones</a:t>
            </a:r>
          </a:p>
        </p:txBody>
      </p:sp>
      <p:sp>
        <p:nvSpPr>
          <p:cNvPr id="74" name="Rectángulo 73"/>
          <p:cNvSpPr/>
          <p:nvPr/>
        </p:nvSpPr>
        <p:spPr>
          <a:xfrm>
            <a:off x="13256602" y="15468182"/>
            <a:ext cx="502317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spc="-5" dirty="0">
                <a:solidFill>
                  <a:srgbClr val="FFFFFF"/>
                </a:solidFill>
                <a:latin typeface="Arial"/>
                <a:cs typeface="Arial"/>
              </a:rPr>
              <a:t>2. </a:t>
            </a:r>
            <a:r>
              <a:rPr lang="en-US" sz="5400" b="1" spc="-5" dirty="0" err="1">
                <a:solidFill>
                  <a:srgbClr val="FFFFFF"/>
                </a:solidFill>
                <a:latin typeface="Arial"/>
                <a:cs typeface="Arial"/>
              </a:rPr>
              <a:t>Metodología</a:t>
            </a:r>
            <a:endParaRPr lang="en-US" sz="5400" b="1"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026" name="Picture 2" descr="Recursos de Apoyo | Corporación Universitaria Antonio José de Sucr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0" t="8879" r="6396" b="18450"/>
          <a:stretch/>
        </p:blipFill>
        <p:spPr bwMode="auto">
          <a:xfrm>
            <a:off x="3699987" y="5428751"/>
            <a:ext cx="4033186" cy="318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51E24205-84E5-6C73-F9ED-432145E8AB03}"/>
              </a:ext>
            </a:extLst>
          </p:cNvPr>
          <p:cNvSpPr/>
          <p:nvPr/>
        </p:nvSpPr>
        <p:spPr>
          <a:xfrm>
            <a:off x="2178844" y="37842074"/>
            <a:ext cx="29434586" cy="43322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3200" dirty="0">
                <a:solidFill>
                  <a:schemeClr val="tx1"/>
                </a:solidFill>
              </a:rPr>
              <a:t>1. Arredondo G, C., &amp; González, J. (2009). Tecnología y Humanización de los Cuidados. Una mirada desde la Teoría de las Relaciones Interpersonales. </a:t>
            </a:r>
            <a:r>
              <a:rPr lang="es-ES" sz="3200" dirty="0" err="1">
                <a:solidFill>
                  <a:schemeClr val="tx1"/>
                </a:solidFill>
              </a:rPr>
              <a:t>Index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Enferm</a:t>
            </a:r>
            <a:r>
              <a:rPr lang="es-ES" sz="3200" dirty="0">
                <a:solidFill>
                  <a:schemeClr val="tx1"/>
                </a:solidFill>
              </a:rPr>
              <a:t>, </a:t>
            </a:r>
            <a:r>
              <a:rPr lang="es-ES" sz="3200" dirty="0" err="1">
                <a:solidFill>
                  <a:schemeClr val="tx1"/>
                </a:solidFill>
              </a:rPr>
              <a:t>Vol</a:t>
            </a:r>
            <a:r>
              <a:rPr lang="es-ES" sz="3200" dirty="0">
                <a:solidFill>
                  <a:schemeClr val="tx1"/>
                </a:solidFill>
              </a:rPr>
              <a:t> 18 No 2. 2. 2. Gallardo, OFJ et al. (2019). “Vértigo posicional paroxístico benigno: el vértigo que todos debemos conocer”. En: Anales de la Asociación Médica del Hospital ABC 64.4, págs. 281-289. </a:t>
            </a:r>
            <a:r>
              <a:rPr lang="es-ES" sz="3200" dirty="0" err="1">
                <a:solidFill>
                  <a:schemeClr val="tx1"/>
                </a:solidFill>
              </a:rPr>
              <a:t>doi</a:t>
            </a:r>
            <a:r>
              <a:rPr lang="es-ES" sz="3200" dirty="0">
                <a:solidFill>
                  <a:schemeClr val="tx1"/>
                </a:solidFill>
              </a:rPr>
              <a:t>: 10.35366/BC194I.</a:t>
            </a:r>
          </a:p>
          <a:p>
            <a:pPr algn="just"/>
            <a:r>
              <a:rPr lang="es-ES" sz="3200" dirty="0">
                <a:solidFill>
                  <a:schemeClr val="tx1"/>
                </a:solidFill>
              </a:rPr>
              <a:t>3. Martens, Camilla et al. (2020). “</a:t>
            </a:r>
            <a:r>
              <a:rPr lang="es-ES" sz="3200" dirty="0" err="1">
                <a:solidFill>
                  <a:schemeClr val="tx1"/>
                </a:solidFill>
              </a:rPr>
              <a:t>Treatment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of</a:t>
            </a:r>
            <a:r>
              <a:rPr lang="es-ES" sz="3200" dirty="0">
                <a:solidFill>
                  <a:schemeClr val="tx1"/>
                </a:solidFill>
              </a:rPr>
              <a:t> horizontal canal BPPV—a </a:t>
            </a:r>
            <a:r>
              <a:rPr lang="es-ES" sz="3200" dirty="0" err="1">
                <a:solidFill>
                  <a:schemeClr val="tx1"/>
                </a:solidFill>
              </a:rPr>
              <a:t>randomized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sham-controlled</a:t>
            </a:r>
            <a:r>
              <a:rPr lang="es-ES" sz="3200" dirty="0">
                <a:solidFill>
                  <a:schemeClr val="tx1"/>
                </a:solidFill>
              </a:rPr>
              <a:t> trial </a:t>
            </a:r>
            <a:r>
              <a:rPr lang="es-ES" sz="3200" dirty="0" err="1">
                <a:solidFill>
                  <a:schemeClr val="tx1"/>
                </a:solidFill>
              </a:rPr>
              <a:t>comparing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two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therapeutic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maneuvers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of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different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speeds</a:t>
            </a:r>
            <a:r>
              <a:rPr lang="es-ES" sz="3200" dirty="0">
                <a:solidFill>
                  <a:schemeClr val="tx1"/>
                </a:solidFill>
              </a:rPr>
              <a:t>”. En: </a:t>
            </a:r>
            <a:r>
              <a:rPr lang="es-ES" sz="3200" dirty="0" err="1">
                <a:solidFill>
                  <a:schemeClr val="tx1"/>
                </a:solidFill>
              </a:rPr>
              <a:t>Laryngoscope</a:t>
            </a:r>
            <a:r>
              <a:rPr lang="es-ES" sz="3200" dirty="0">
                <a:solidFill>
                  <a:schemeClr val="tx1"/>
                </a:solidFill>
              </a:rPr>
              <a:t> Investigative </a:t>
            </a:r>
            <a:r>
              <a:rPr lang="es-ES" sz="3200" dirty="0" err="1">
                <a:solidFill>
                  <a:schemeClr val="tx1"/>
                </a:solidFill>
              </a:rPr>
              <a:t>Otolaryngology</a:t>
            </a:r>
            <a:r>
              <a:rPr lang="es-ES" sz="3200" dirty="0">
                <a:solidFill>
                  <a:schemeClr val="tx1"/>
                </a:solidFill>
              </a:rPr>
              <a:t> 5.4, págs. 750-757. </a:t>
            </a:r>
            <a:r>
              <a:rPr lang="es-ES" sz="3200" dirty="0" err="1">
                <a:solidFill>
                  <a:schemeClr val="tx1"/>
                </a:solidFill>
              </a:rPr>
              <a:t>doi</a:t>
            </a:r>
            <a:r>
              <a:rPr lang="es-ES" sz="3200" dirty="0">
                <a:solidFill>
                  <a:schemeClr val="tx1"/>
                </a:solidFill>
              </a:rPr>
              <a:t>: https://doi.org/10.1002/lio2.420. url: https://onlinelibrary.wiley.com/doi/abs/10.1002/lio2.420.</a:t>
            </a:r>
          </a:p>
          <a:p>
            <a:pPr algn="just"/>
            <a:r>
              <a:rPr lang="es-ES" sz="3200" dirty="0">
                <a:solidFill>
                  <a:schemeClr val="tx1"/>
                </a:solidFill>
              </a:rPr>
              <a:t>4. Nájera, Casado (2018). ¿Qué relación hay entre la ATM y los mareos? url: </a:t>
            </a:r>
            <a:r>
              <a:rPr lang="es-ES" sz="32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http://www.fisiocasadonajera.com/blog/98-que-relacion-hay-entre-la-atm-y-los-mareos</a:t>
            </a:r>
            <a:r>
              <a:rPr lang="es-ES" sz="3200" dirty="0">
                <a:solidFill>
                  <a:schemeClr val="tx1"/>
                </a:solidFill>
              </a:rPr>
              <a:t>. </a:t>
            </a:r>
            <a:r>
              <a:rPr lang="es-ES" sz="3200" dirty="0" err="1">
                <a:solidFill>
                  <a:schemeClr val="tx1"/>
                </a:solidFill>
              </a:rPr>
              <a:t>Nestares</a:t>
            </a:r>
            <a:r>
              <a:rPr lang="es-ES" sz="3200" dirty="0">
                <a:solidFill>
                  <a:schemeClr val="tx1"/>
                </a:solidFill>
              </a:rPr>
              <a:t>. Teresa et al. (2017). “Factores de riesgo relacionados con los hábitos de vida en pacientes con patología osteomuscular”. En: Nutrición Hospitalaria 34.2, págs. 444-453. </a:t>
            </a:r>
          </a:p>
          <a:p>
            <a:pPr algn="just"/>
            <a:r>
              <a:rPr lang="es-ES" sz="3200" dirty="0">
                <a:solidFill>
                  <a:schemeClr val="tx1"/>
                </a:solidFill>
              </a:rPr>
              <a:t>5. Ramos, Phoebe et al. (2020). “Vértigo posicional paroxístico benigno: Factores de riesgo asociados y eficacia de las maniobras de reposición”. En: Revista de Otorrinolaringología y Cirugía de Cabeza y Cuello 80.1, págs. 19-27.5. 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A22D6404-739B-9AEB-A204-C82B27B0B580}"/>
              </a:ext>
            </a:extLst>
          </p:cNvPr>
          <p:cNvSpPr/>
          <p:nvPr/>
        </p:nvSpPr>
        <p:spPr>
          <a:xfrm>
            <a:off x="2463481" y="24876919"/>
            <a:ext cx="28823763" cy="56404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err="1">
                <a:solidFill>
                  <a:sysClr val="windowText" lastClr="000000"/>
                </a:solidFill>
              </a:rPr>
              <a:t>nnnnnnn</a:t>
            </a:r>
            <a:endParaRPr lang="es-CO" dirty="0">
              <a:solidFill>
                <a:sysClr val="windowText" lastClr="000000"/>
              </a:solidFill>
            </a:endParaRPr>
          </a:p>
        </p:txBody>
      </p:sp>
      <p:pic>
        <p:nvPicPr>
          <p:cNvPr id="35" name="Imagen 34">
            <a:extLst>
              <a:ext uri="{FF2B5EF4-FFF2-40B4-BE49-F238E27FC236}">
                <a16:creationId xmlns:a16="http://schemas.microsoft.com/office/drawing/2014/main" id="{38E07DAC-9FEA-47EF-9C5D-4C1BE672AA6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9644" y="6552841"/>
            <a:ext cx="7814589" cy="1815298"/>
          </a:xfrm>
          <a:prstGeom prst="rect">
            <a:avLst/>
          </a:prstGeom>
          <a:noFill/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015A7046-14F2-4F0F-95DA-7FE8A66A84E5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2245" y="6413280"/>
            <a:ext cx="6956434" cy="16760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2116</TotalTime>
  <Words>364</Words>
  <Application>Microsoft Office PowerPoint</Application>
  <PresentationFormat>Personalizado</PresentationFormat>
  <Paragraphs>21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MT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Claudia Pachon</cp:lastModifiedBy>
  <cp:revision>60</cp:revision>
  <dcterms:created xsi:type="dcterms:W3CDTF">2023-04-13T09:01:09Z</dcterms:created>
  <dcterms:modified xsi:type="dcterms:W3CDTF">2025-02-04T22:22:01Z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2022-08-23T00:00:00Z</vt:filetime>
  </property>
  <property fmtid="{D5CDD505-2E9C-101B-9397-08002B2CF9AE}" pid="3" name="Creator">
    <vt:lpwstr>TeX</vt:lpwstr>
  </property>
  <property fmtid="{D5CDD505-2E9C-101B-9397-08002B2CF9AE}" pid="4" name="LastSaved">
    <vt:filetime>2023-04-13T00:00:00Z</vt:filetime>
  </property>
</Properties>
</file>